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6" r:id="rId4"/>
    <p:sldId id="258" r:id="rId5"/>
    <p:sldId id="257" r:id="rId6"/>
    <p:sldId id="267" r:id="rId7"/>
    <p:sldId id="262" r:id="rId8"/>
    <p:sldId id="263" r:id="rId9"/>
    <p:sldId id="271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WDIRECTOR@COTTAGEGROVE.OR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Cottage Grove </a:t>
            </a:r>
            <a:br>
              <a:rPr lang="en-US" b="1" dirty="0" smtClean="0"/>
            </a:br>
            <a:r>
              <a:rPr lang="en-US" b="1" dirty="0" smtClean="0"/>
              <a:t>Street Improvement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Ad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Hoc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Committee Report</a:t>
            </a:r>
            <a:r>
              <a:rPr lang="en-US" sz="1600" dirty="0" smtClean="0"/>
              <a:t>				               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May – November, 2023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118211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Faye Stewart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Public Works and community Development Director</a:t>
            </a: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City of Cottage Grove, Oregon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1501" y="1625692"/>
            <a:ext cx="6012470" cy="3735448"/>
          </a:xfrm>
        </p:spPr>
        <p:txBody>
          <a:bodyPr>
            <a:normAutofit/>
          </a:bodyPr>
          <a:lstStyle/>
          <a:p>
            <a:r>
              <a:rPr lang="en-US" dirty="0" smtClean="0"/>
              <a:t>Options you support?</a:t>
            </a:r>
          </a:p>
          <a:p>
            <a:r>
              <a:rPr lang="en-US" dirty="0" smtClean="0"/>
              <a:t>Options you oppose?</a:t>
            </a:r>
          </a:p>
          <a:p>
            <a:r>
              <a:rPr lang="en-US" dirty="0" smtClean="0"/>
              <a:t>Additional ideas?</a:t>
            </a:r>
          </a:p>
          <a:p>
            <a:r>
              <a:rPr lang="en-US" dirty="0" smtClean="0"/>
              <a:t>Please fill out the comment cards.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49010" y="5539038"/>
            <a:ext cx="1503124" cy="3514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94648" y="805075"/>
            <a:ext cx="9774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The City of Cottage Grove and the Ad Hoc Street Repair Funding Committee would like to hear </a:t>
            </a:r>
            <a:r>
              <a:rPr lang="en-US" sz="3200" b="1" dirty="0" smtClean="0"/>
              <a:t>from you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6" y="869650"/>
            <a:ext cx="2117942" cy="2398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74" y="2310160"/>
            <a:ext cx="1998117" cy="2983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 Placeholder 5"/>
          <p:cNvSpPr txBox="1">
            <a:spLocks/>
          </p:cNvSpPr>
          <p:nvPr/>
        </p:nvSpPr>
        <p:spPr>
          <a:xfrm>
            <a:off x="276706" y="3590881"/>
            <a:ext cx="1503124" cy="351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313062"/>
          </a:xfrm>
        </p:spPr>
        <p:txBody>
          <a:bodyPr>
            <a:normAutofit/>
          </a:bodyPr>
          <a:lstStyle/>
          <a:p>
            <a:r>
              <a:rPr lang="en-US" b="1" dirty="0" smtClean="0"/>
              <a:t>Thank you for your time &amp; support.</a:t>
            </a:r>
            <a:endParaRPr lang="en-US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r="159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Clr>
                <a:srgbClr val="5FA534"/>
              </a:buClr>
            </a:pPr>
            <a:r>
              <a:rPr lang="en-US" b="1" cap="all" dirty="0" smtClean="0">
                <a:solidFill>
                  <a:prstClr val="black"/>
                </a:solidFill>
              </a:rPr>
              <a:t>For questions or comments please contact:</a:t>
            </a:r>
            <a:endParaRPr lang="en-US" b="1" cap="all" dirty="0">
              <a:solidFill>
                <a:prstClr val="black"/>
              </a:solidFill>
            </a:endParaRPr>
          </a:p>
          <a:p>
            <a:pPr lvl="0">
              <a:buClr>
                <a:srgbClr val="5FA534"/>
              </a:buClr>
            </a:pPr>
            <a:r>
              <a:rPr lang="en-US" sz="2400" b="1" cap="all" dirty="0" smtClean="0">
                <a:solidFill>
                  <a:prstClr val="black"/>
                </a:solidFill>
              </a:rPr>
              <a:t>Faye </a:t>
            </a:r>
            <a:r>
              <a:rPr lang="en-US" sz="2400" b="1" cap="all" dirty="0">
                <a:solidFill>
                  <a:prstClr val="black"/>
                </a:solidFill>
              </a:rPr>
              <a:t>Stewart</a:t>
            </a:r>
          </a:p>
          <a:p>
            <a:pPr lvl="0">
              <a:buClr>
                <a:srgbClr val="5FA534"/>
              </a:buClr>
            </a:pPr>
            <a:r>
              <a:rPr lang="en-US" sz="1300" cap="all" dirty="0">
                <a:solidFill>
                  <a:srgbClr val="5FA534">
                    <a:lumMod val="50000"/>
                  </a:srgbClr>
                </a:solidFill>
              </a:rPr>
              <a:t>Public Works and community Development Director</a:t>
            </a:r>
          </a:p>
          <a:p>
            <a:pPr lvl="0">
              <a:buClr>
                <a:srgbClr val="5FA534"/>
              </a:buClr>
            </a:pPr>
            <a:r>
              <a:rPr lang="en-US" sz="1300" cap="all" dirty="0">
                <a:solidFill>
                  <a:srgbClr val="5FA534">
                    <a:lumMod val="50000"/>
                  </a:srgbClr>
                </a:solidFill>
              </a:rPr>
              <a:t>City of Cottage Grove, </a:t>
            </a:r>
            <a:r>
              <a:rPr lang="en-US" sz="1300" cap="all" dirty="0" smtClean="0">
                <a:solidFill>
                  <a:srgbClr val="5FA534">
                    <a:lumMod val="50000"/>
                  </a:srgbClr>
                </a:solidFill>
              </a:rPr>
              <a:t>Oregon</a:t>
            </a:r>
          </a:p>
          <a:p>
            <a:pPr lvl="0">
              <a:buClr>
                <a:srgbClr val="5FA534"/>
              </a:buClr>
            </a:pPr>
            <a:r>
              <a:rPr lang="en-US" sz="1300" cap="all" dirty="0" smtClean="0">
                <a:hlinkClick r:id="rId3"/>
              </a:rPr>
              <a:t>PWDIRECTOR@COTTAGEGROVE.ORG</a:t>
            </a:r>
            <a:endParaRPr lang="en-US" sz="1300" cap="all" dirty="0" smtClean="0"/>
          </a:p>
          <a:p>
            <a:pPr lvl="0">
              <a:buClr>
                <a:srgbClr val="5FA534"/>
              </a:buClr>
            </a:pPr>
            <a:r>
              <a:rPr lang="en-US" sz="1300" cap="all" dirty="0" smtClean="0">
                <a:solidFill>
                  <a:srgbClr val="5FA534">
                    <a:lumMod val="50000"/>
                  </a:srgbClr>
                </a:solidFill>
              </a:rPr>
              <a:t>541-942-3349</a:t>
            </a:r>
            <a:endParaRPr lang="en-US" sz="1300" cap="all" dirty="0">
              <a:solidFill>
                <a:srgbClr val="5FA53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988" y="548881"/>
            <a:ext cx="3068877" cy="2783043"/>
          </a:xfrm>
        </p:spPr>
        <p:txBody>
          <a:bodyPr anchor="ctr">
            <a:normAutofit/>
          </a:bodyPr>
          <a:lstStyle/>
          <a:p>
            <a:r>
              <a:rPr lang="en-US" sz="3200" b="1" dirty="0" smtClean="0"/>
              <a:t>Cottage Grove   </a:t>
            </a:r>
            <a:br>
              <a:rPr lang="en-US" sz="3200" b="1" dirty="0" smtClean="0"/>
            </a:br>
            <a:r>
              <a:rPr lang="en-US" sz="3200" b="1" dirty="0" smtClean="0"/>
              <a:t>Street Improvement Committee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240" y="1002511"/>
            <a:ext cx="6012470" cy="4658826"/>
          </a:xfrm>
        </p:spPr>
        <p:txBody>
          <a:bodyPr/>
          <a:lstStyle/>
          <a:p>
            <a:r>
              <a:rPr lang="en-US" b="1" dirty="0" smtClean="0"/>
              <a:t>City Council: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Mayor Solesbee, Council President Ervin, Councilor Fleck, Councilor Stinnett, Councilor Savage, Councilor Merryday, and Councilor Dreher</a:t>
            </a:r>
          </a:p>
          <a:p>
            <a:r>
              <a:rPr lang="en-US" b="1" dirty="0" smtClean="0"/>
              <a:t>Youth Advisory Council (YAC):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Kassidy Poetzel</a:t>
            </a:r>
          </a:p>
          <a:p>
            <a:r>
              <a:rPr lang="en-US" b="1" dirty="0" smtClean="0"/>
              <a:t>Community Members: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Amber Bahler, Garland Burback, Jeff Conklin, Chris Holloman, Michael Laborde, Michael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Praegitzer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Robert Reetz, and Tiffany Williams</a:t>
            </a:r>
          </a:p>
          <a:p>
            <a:r>
              <a:rPr lang="en-US" b="1" dirty="0" smtClean="0"/>
              <a:t>City Employees: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Faye Stewart, Mindy Roberts and Tina McDonald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8071" y="3128387"/>
            <a:ext cx="2379946" cy="268124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Created with and by concerned City Councilors and Community members to investigate ways to fund the necessary street improvements in Cottage Grove in the most cost effective way.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766" y="804519"/>
            <a:ext cx="7798087" cy="104923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Vision and Objective: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980" y="2015732"/>
            <a:ext cx="7935873" cy="345061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Vision: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Improve the quality of our streets through a fair and equitable use of funding means that improves and maintains the City streets to a PCI rating of 72 (good quality rating), with a priority on arterials and collectors, for the long term improvement of property values and livability in Cottage Grove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b="1" dirty="0" smtClean="0"/>
              <a:t>Objective: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To research and recommend an acceptable source of funding to the community and stakeholders that will supply the funds for the necessary street improvements. The goal is to support a level quality of 70 in the street Pavement Condition Index (PCI) for the arterial and collector roads.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18" y="477983"/>
            <a:ext cx="2356205" cy="498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43714" y="1127342"/>
            <a:ext cx="6012470" cy="433045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City is unable to improve overall street conditions based on the projected revenue and costs allocated to maintaining and improving street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surfaces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Lack of public awareness of the complexity of the problem and buy-in that the problem can only be solved with additional revenue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sources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Materials and labor costs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continue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rise with a decreased amount of tax dollars to fund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Bureaucratic hurdles and Federal ADA requirements supersede road repair funding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Inability to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assess fees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on commercial trucks and electric vehicles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763465" y="1465116"/>
            <a:ext cx="1583067" cy="39926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City of Cottage Grove, Oregon has 45.66 miles of paved and 4.63 miles of gravel roads supporting residents and business within the City limits.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5" y="830857"/>
            <a:ext cx="2086546" cy="4561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43714" y="186065"/>
            <a:ext cx="2382383" cy="644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srgbClr val="5FA534"/>
              </a:buClr>
              <a:buSzPct val="100000"/>
            </a:pPr>
            <a:r>
              <a:rPr lang="en-US" sz="3200" b="1" dirty="0" smtClean="0">
                <a:solidFill>
                  <a:prstClr val="black"/>
                </a:solidFill>
              </a:rPr>
              <a:t>Challenges: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4695" y="804889"/>
            <a:ext cx="5868187" cy="139595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Street Ratings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WHAT IS THE STREET PAVEMENT CONDITION INDEX?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58914" y="2568489"/>
            <a:ext cx="4608576" cy="3438144"/>
          </a:xfrm>
        </p:spPr>
        <p:txBody>
          <a:bodyPr/>
          <a:lstStyle/>
          <a:p>
            <a:r>
              <a:rPr lang="en-US" dirty="0"/>
              <a:t>The street Pavement Condition Index (PCI) </a:t>
            </a:r>
            <a:r>
              <a:rPr lang="en-US" dirty="0" smtClean="0"/>
              <a:t>in Cottage Grove is </a:t>
            </a:r>
            <a:r>
              <a:rPr lang="en-US" dirty="0"/>
              <a:t>55.4 (Low Fair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Goal is a rating of 70 or higher, focusing on the arterial and collector roads first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62244" y="2568489"/>
            <a:ext cx="4604130" cy="3441520"/>
          </a:xfrm>
        </p:spPr>
        <p:txBody>
          <a:bodyPr/>
          <a:lstStyle/>
          <a:p>
            <a:r>
              <a:rPr lang="en-US" dirty="0" smtClean="0"/>
              <a:t>To get to an overall PCI of 72 (Low Good) requires $35M invested over 10 years or 3.5M a year.</a:t>
            </a:r>
            <a:endParaRPr lang="en-US" dirty="0"/>
          </a:p>
          <a:p>
            <a:r>
              <a:rPr lang="en-US" dirty="0" smtClean="0"/>
              <a:t>Currently the City of Cottage Grove budget can only contribute $400k per year.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370" y="275572"/>
            <a:ext cx="302387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654" y="248448"/>
            <a:ext cx="9520158" cy="1049235"/>
          </a:xfrm>
        </p:spPr>
        <p:txBody>
          <a:bodyPr/>
          <a:lstStyle/>
          <a:p>
            <a:r>
              <a:rPr lang="en-US" b="1" dirty="0" smtClean="0"/>
              <a:t>Why are we concerned?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450675"/>
              </p:ext>
            </p:extLst>
          </p:nvPr>
        </p:nvGraphicFramePr>
        <p:xfrm>
          <a:off x="1530654" y="1708554"/>
          <a:ext cx="4620571" cy="3988443"/>
        </p:xfrm>
        <a:graphic>
          <a:graphicData uri="http://schemas.openxmlformats.org/drawingml/2006/table">
            <a:tbl>
              <a:tblPr/>
              <a:tblGrid>
                <a:gridCol w="3870192">
                  <a:extLst>
                    <a:ext uri="{9D8B030D-6E8A-4147-A177-3AD203B41FA5}">
                      <a16:colId xmlns:a16="http://schemas.microsoft.com/office/drawing/2014/main" val="1502807732"/>
                    </a:ext>
                  </a:extLst>
                </a:gridCol>
                <a:gridCol w="750379">
                  <a:extLst>
                    <a:ext uri="{9D8B030D-6E8A-4147-A177-3AD203B41FA5}">
                      <a16:colId xmlns:a16="http://schemas.microsoft.com/office/drawing/2014/main" val="841162154"/>
                    </a:ext>
                  </a:extLst>
                </a:gridCol>
              </a:tblGrid>
              <a:tr h="203142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City of Cottage Grove Street Budget</a:t>
                      </a:r>
                      <a:endParaRPr lang="en-US" sz="800" dirty="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2023/2024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90655"/>
                  </a:ext>
                </a:extLst>
              </a:tr>
              <a:tr h="2413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Revenue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800">
                          <a:effectLst/>
                        </a:rPr>
                        <a:t> </a:t>
                      </a: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678359"/>
                  </a:ext>
                </a:extLst>
              </a:tr>
              <a:tr h="1879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 Tax ($.03)</a:t>
                      </a:r>
                      <a:endParaRPr lang="en-US" sz="800" b="1" dirty="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$350,000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716267"/>
                  </a:ext>
                </a:extLst>
              </a:tr>
              <a:tr h="1879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 Highway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$850,000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600598"/>
                  </a:ext>
                </a:extLst>
              </a:tr>
              <a:tr h="24085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Federal Urban Aid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$145,000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407064"/>
                  </a:ext>
                </a:extLst>
              </a:tr>
              <a:tr h="189617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Carryover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$525,000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992423"/>
                  </a:ext>
                </a:extLst>
              </a:tr>
              <a:tr h="1879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Interest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$3,000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974348"/>
                  </a:ext>
                </a:extLst>
              </a:tr>
              <a:tr h="187918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Total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$1,873,000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341896"/>
                  </a:ext>
                </a:extLst>
              </a:tr>
              <a:tr h="2413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Expenses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800">
                          <a:effectLst/>
                        </a:rPr>
                        <a:t> </a:t>
                      </a: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293740"/>
                  </a:ext>
                </a:extLst>
              </a:tr>
              <a:tr h="1879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Operations (People + Material)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$707,000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97884"/>
                  </a:ext>
                </a:extLst>
              </a:tr>
              <a:tr h="1879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Street Sweeper</a:t>
                      </a:r>
                      <a:endParaRPr lang="en-US" sz="800" dirty="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$113,000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185260"/>
                  </a:ext>
                </a:extLst>
              </a:tr>
              <a:tr h="1879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Chip Seal / Maintenance</a:t>
                      </a:r>
                      <a:endParaRPr lang="en-US" sz="800" dirty="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$280,000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264921"/>
                  </a:ext>
                </a:extLst>
              </a:tr>
              <a:tr h="1879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Support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$117,000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914110"/>
                  </a:ext>
                </a:extLst>
              </a:tr>
              <a:tr h="1879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Contingency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$226,000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275987"/>
                  </a:ext>
                </a:extLst>
              </a:tr>
              <a:tr h="1879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Misc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$30,000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33648"/>
                  </a:ext>
                </a:extLst>
              </a:tr>
              <a:tr h="241325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 Total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800">
                          <a:effectLst/>
                        </a:rPr>
                        <a:t> </a:t>
                      </a: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807707"/>
                  </a:ext>
                </a:extLst>
              </a:tr>
              <a:tr h="1879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 St / goes towards PCI improvement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$400,000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990979"/>
                  </a:ext>
                </a:extLst>
              </a:tr>
              <a:tr h="187918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Total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$1,873,000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529322"/>
                  </a:ext>
                </a:extLst>
              </a:tr>
              <a:tr h="1879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Amount of capital investment to get PCI to 72 overall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$3,500,000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327067"/>
                  </a:ext>
                </a:extLst>
              </a:tr>
              <a:tr h="18791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2023/2024 Gap ($3.5M reduced by $400k in improvements to PCI)</a:t>
                      </a:r>
                      <a:endParaRPr lang="en-US" sz="80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($3,100,000)</a:t>
                      </a:r>
                      <a:endParaRPr lang="en-US" sz="800" dirty="0">
                        <a:effectLst/>
                      </a:endParaRPr>
                    </a:p>
                  </a:txBody>
                  <a:tcPr marL="13014" marR="13014" marT="43381" marB="43381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83218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90733" y="2016125"/>
            <a:ext cx="56980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586190" y="1194383"/>
            <a:ext cx="4604130" cy="39855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2023/2024 Street Budget: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Revenue: $1,873,000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Expense: $1,473,000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$400,000 Main Street Improvement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(will go towards the PCI rate improvement)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Amount of capital investment to get PCI rating to 72 overall is $3,500,000 per year</a:t>
            </a: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3.5M reduced by $400k (improvements to PCI) leaves a </a:t>
            </a:r>
            <a:r>
              <a:rPr lang="en-US" sz="1800" b="1" u="sng" dirty="0" smtClean="0"/>
              <a:t>$3,100,000 gap in funding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22263" y="532995"/>
            <a:ext cx="9520157" cy="1059305"/>
          </a:xfrm>
        </p:spPr>
        <p:txBody>
          <a:bodyPr/>
          <a:lstStyle/>
          <a:p>
            <a:r>
              <a:rPr lang="en-US" b="1" dirty="0" smtClean="0"/>
              <a:t>Potential Funding Options: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15215" y="2017343"/>
            <a:ext cx="1828800" cy="10500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Option 1</a:t>
            </a:r>
          </a:p>
          <a:p>
            <a:pPr marL="0" indent="0" algn="ctr">
              <a:buNone/>
            </a:pPr>
            <a:r>
              <a:rPr lang="en-US" sz="1400" dirty="0" smtClean="0"/>
              <a:t>Do Nothing</a:t>
            </a:r>
            <a:endParaRPr 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830414" y="2017343"/>
            <a:ext cx="1828800" cy="215443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/>
              <a:t>Option 4</a:t>
            </a:r>
          </a:p>
          <a:p>
            <a:pPr marL="0" indent="0">
              <a:buNone/>
            </a:pPr>
            <a:r>
              <a:rPr lang="en-US" sz="1400" dirty="0" smtClean="0"/>
              <a:t>Reduce yearly increases  of the suite of funding options but extend the timeframe to 15 to 20 years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44015" y="2017343"/>
            <a:ext cx="1828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Option 2</a:t>
            </a:r>
          </a:p>
          <a:p>
            <a:endParaRPr lang="en-US" sz="1400" dirty="0" smtClean="0"/>
          </a:p>
          <a:p>
            <a:r>
              <a:rPr lang="en-US" sz="1400" dirty="0" smtClean="0"/>
              <a:t>Small incremental increases in Street funding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172815" y="2021478"/>
            <a:ext cx="1828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Option 3(a)</a:t>
            </a:r>
          </a:p>
          <a:p>
            <a:pPr algn="ctr"/>
            <a:endParaRPr lang="en-US" sz="1400" dirty="0" smtClean="0"/>
          </a:p>
          <a:p>
            <a:r>
              <a:rPr lang="en-US" sz="1400" dirty="0" smtClean="0"/>
              <a:t>Create a suite of funding options to generate the $35M over a 10 year period</a:t>
            </a:r>
            <a:endParaRPr lang="en-US" sz="14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9780330" y="834462"/>
            <a:ext cx="2360988" cy="5325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 smtClean="0"/>
              <a:t>Ideas:</a:t>
            </a:r>
          </a:p>
          <a:p>
            <a:r>
              <a:rPr lang="en-US" sz="1400" dirty="0" smtClean="0"/>
              <a:t>Continue preservation work &amp; small improvements</a:t>
            </a:r>
          </a:p>
          <a:p>
            <a:r>
              <a:rPr lang="en-US" sz="1400" dirty="0" smtClean="0"/>
              <a:t>Gas tax increase</a:t>
            </a:r>
          </a:p>
          <a:p>
            <a:r>
              <a:rPr lang="en-US" sz="1400" dirty="0" smtClean="0"/>
              <a:t>Property </a:t>
            </a:r>
            <a:r>
              <a:rPr lang="en-US" sz="1400" dirty="0"/>
              <a:t>T</a:t>
            </a:r>
            <a:r>
              <a:rPr lang="en-US" sz="1400" dirty="0" smtClean="0"/>
              <a:t>ax Increase</a:t>
            </a:r>
          </a:p>
          <a:p>
            <a:r>
              <a:rPr lang="en-US" sz="1400" dirty="0" smtClean="0"/>
              <a:t>Payroll Tax Increase</a:t>
            </a:r>
          </a:p>
          <a:p>
            <a:r>
              <a:rPr lang="en-US" sz="1400" dirty="0" smtClean="0"/>
              <a:t>LID</a:t>
            </a:r>
          </a:p>
          <a:p>
            <a:r>
              <a:rPr lang="en-US" sz="1400" dirty="0" smtClean="0"/>
              <a:t>Grants</a:t>
            </a:r>
          </a:p>
          <a:p>
            <a:r>
              <a:rPr lang="en-US" sz="1400" dirty="0" smtClean="0"/>
              <a:t>Transportation Improvement District</a:t>
            </a:r>
          </a:p>
          <a:p>
            <a:r>
              <a:rPr lang="en-US" sz="1400" dirty="0" smtClean="0"/>
              <a:t>Custom License Plates</a:t>
            </a:r>
          </a:p>
          <a:p>
            <a:r>
              <a:rPr lang="en-US" sz="1400" dirty="0" smtClean="0"/>
              <a:t>Photo Traffic Control</a:t>
            </a:r>
          </a:p>
          <a:p>
            <a:r>
              <a:rPr lang="en-US" sz="1400" dirty="0" smtClean="0"/>
              <a:t>Road Use Fee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01614" y="2017343"/>
            <a:ext cx="182880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Option </a:t>
            </a:r>
            <a:r>
              <a:rPr lang="en-US" b="1" dirty="0" smtClean="0"/>
              <a:t>3(b)</a:t>
            </a:r>
            <a:endParaRPr lang="en-US" b="1" dirty="0"/>
          </a:p>
          <a:p>
            <a:pPr algn="ctr"/>
            <a:endParaRPr lang="en-US" dirty="0"/>
          </a:p>
          <a:p>
            <a:r>
              <a:rPr lang="en-US" sz="1400" dirty="0" smtClean="0"/>
              <a:t>Use the </a:t>
            </a:r>
            <a:r>
              <a:rPr lang="en-US" sz="1400" dirty="0"/>
              <a:t>suite of funding options </a:t>
            </a:r>
            <a:r>
              <a:rPr lang="en-US" sz="1400" dirty="0" smtClean="0"/>
              <a:t>in 3(a) and add a creative way to capture funding from external sources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214" y="4134201"/>
            <a:ext cx="1537149" cy="1313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427" y="4134201"/>
            <a:ext cx="1615750" cy="1324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48" y="4134201"/>
            <a:ext cx="1590251" cy="1313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16" y="4125522"/>
            <a:ext cx="1641641" cy="1322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7" y="4171780"/>
            <a:ext cx="1798076" cy="1287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75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Steps: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34696" y="2079734"/>
            <a:ext cx="7621830" cy="3450613"/>
          </a:xfrm>
        </p:spPr>
        <p:txBody>
          <a:bodyPr/>
          <a:lstStyle/>
          <a:p>
            <a:r>
              <a:rPr lang="en-US" dirty="0" smtClean="0"/>
              <a:t>Create a suite of options to raise funds </a:t>
            </a:r>
          </a:p>
          <a:p>
            <a:r>
              <a:rPr lang="en-US" dirty="0" smtClean="0"/>
              <a:t>Include the </a:t>
            </a:r>
            <a:r>
              <a:rPr lang="en-US" dirty="0"/>
              <a:t>amount of increase and timeline </a:t>
            </a:r>
            <a:endParaRPr lang="en-US" dirty="0" smtClean="0"/>
          </a:p>
          <a:p>
            <a:r>
              <a:rPr lang="en-US" dirty="0" smtClean="0"/>
              <a:t>Put it out to a vote </a:t>
            </a:r>
          </a:p>
          <a:p>
            <a:r>
              <a:rPr lang="en-US" dirty="0" smtClean="0"/>
              <a:t>Craft the solution with public input</a:t>
            </a:r>
          </a:p>
          <a:p>
            <a:r>
              <a:rPr lang="en-US" dirty="0" smtClean="0"/>
              <a:t>Pursue State and Legislative options with Council direction</a:t>
            </a:r>
          </a:p>
          <a:p>
            <a:r>
              <a:rPr lang="en-US" dirty="0" smtClean="0"/>
              <a:t>Continue with the Citizen Street Funding Oversight Committee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46519" y="1329136"/>
            <a:ext cx="13083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Taylor Ave Cottage Grove after the Safe Routes to School Project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62" y="317678"/>
            <a:ext cx="2208291" cy="3524112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6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Budget Comparison with 10 year funding suite recommendations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4160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2023-2024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34695" y="2377441"/>
            <a:ext cx="4608576" cy="309128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Revenue: $</a:t>
            </a:r>
            <a:r>
              <a:rPr lang="en-US" sz="1800" dirty="0" smtClean="0"/>
              <a:t>1,873,000</a:t>
            </a:r>
            <a:endParaRPr lang="en-US" sz="1800" dirty="0"/>
          </a:p>
          <a:p>
            <a:r>
              <a:rPr lang="en-US" sz="1800" dirty="0"/>
              <a:t>Expense: $</a:t>
            </a:r>
            <a:r>
              <a:rPr lang="en-US" sz="1800" dirty="0" smtClean="0"/>
              <a:t>1,473,000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+</a:t>
            </a:r>
          </a:p>
          <a:p>
            <a:r>
              <a:rPr lang="en-US" sz="1800" dirty="0"/>
              <a:t>$400,000 Main Street Improvement (will go towards the PCI rate improvement)</a:t>
            </a:r>
          </a:p>
          <a:p>
            <a:pPr marL="0" indent="0">
              <a:buNone/>
            </a:pPr>
            <a:r>
              <a:rPr lang="en-US" sz="1800" b="1" dirty="0"/>
              <a:t>Amount of capitol investment to get PCI rating to 72 overall is </a:t>
            </a:r>
            <a:r>
              <a:rPr lang="en-US" sz="1800" b="1" dirty="0" smtClean="0"/>
              <a:t>3,500,000 </a:t>
            </a:r>
            <a:r>
              <a:rPr lang="en-US" sz="1800" b="1" dirty="0"/>
              <a:t>per year</a:t>
            </a:r>
          </a:p>
          <a:p>
            <a:r>
              <a:rPr lang="en-US" sz="1800" dirty="0"/>
              <a:t>3.5M reduced by $400k (improvements to PCI) leaves a </a:t>
            </a:r>
            <a:r>
              <a:rPr lang="en-US" b="1" u="sng" dirty="0"/>
              <a:t>$</a:t>
            </a:r>
            <a:r>
              <a:rPr lang="en-US" b="1" u="sng" dirty="0" smtClean="0"/>
              <a:t>3,100,000 </a:t>
            </a:r>
            <a:r>
              <a:rPr lang="en-US" b="1" u="sng" dirty="0"/>
              <a:t>gap in funding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54791" y="2023004"/>
            <a:ext cx="4608576" cy="4126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2024-2025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54792" y="2377441"/>
            <a:ext cx="4608576" cy="3516283"/>
          </a:xfrm>
        </p:spPr>
        <p:txBody>
          <a:bodyPr>
            <a:normAutofit lnSpcReduction="10000"/>
          </a:bodyPr>
          <a:lstStyle/>
          <a:p>
            <a:r>
              <a:rPr lang="en-US" sz="1700" dirty="0"/>
              <a:t>Revenue: </a:t>
            </a:r>
            <a:r>
              <a:rPr lang="en-US" sz="1700" dirty="0" smtClean="0"/>
              <a:t>$4,951,150</a:t>
            </a:r>
            <a:endParaRPr lang="en-US" sz="1700" dirty="0"/>
          </a:p>
          <a:p>
            <a:r>
              <a:rPr lang="en-US" sz="1700" dirty="0" smtClean="0"/>
              <a:t>Existing Expense</a:t>
            </a:r>
            <a:r>
              <a:rPr lang="en-US" sz="1700" dirty="0"/>
              <a:t>: $</a:t>
            </a:r>
            <a:r>
              <a:rPr lang="en-US" sz="1700" dirty="0" smtClean="0"/>
              <a:t>1,451,150 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</a:p>
          <a:p>
            <a:r>
              <a:rPr lang="en-US" sz="1700" dirty="0"/>
              <a:t>$196,850 (PCI improvement) 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US" sz="17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700" dirty="0" smtClean="0"/>
              <a:t>$1,800,000 Arterials &amp; Collector Road Improvement 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US" sz="17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700" dirty="0" smtClean="0"/>
              <a:t>$1,503,150 LID - Local Road Improvements (City &amp; Citizen funded)</a:t>
            </a:r>
          </a:p>
          <a:p>
            <a:r>
              <a:rPr lang="en-US" sz="1700" b="1" dirty="0" smtClean="0"/>
              <a:t>Meets the required funding projection for the 10 year plan.</a:t>
            </a:r>
          </a:p>
          <a:p>
            <a:endParaRPr lang="en-US" sz="1700" b="1" u="sng" dirty="0"/>
          </a:p>
        </p:txBody>
      </p:sp>
    </p:spTree>
    <p:extLst>
      <p:ext uri="{BB962C8B-B14F-4D97-AF65-F5344CB8AC3E}">
        <p14:creationId xmlns:p14="http://schemas.microsoft.com/office/powerpoint/2010/main" val="4589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911</TotalTime>
  <Words>975</Words>
  <Application>Microsoft Office PowerPoint</Application>
  <PresentationFormat>Widescreen</PresentationFormat>
  <Paragraphs>134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Palatino Linotype</vt:lpstr>
      <vt:lpstr>Gallery</vt:lpstr>
      <vt:lpstr>Cottage Grove  Street Improvement  Ad Hoc Committee Report                    May – November, 2023</vt:lpstr>
      <vt:lpstr>Cottage Grove    Street Improvement Committee</vt:lpstr>
      <vt:lpstr>Vision and Objective:</vt:lpstr>
      <vt:lpstr>PowerPoint Presentation</vt:lpstr>
      <vt:lpstr>Street Ratings  WHAT IS THE STREET PAVEMENT CONDITION INDEX?</vt:lpstr>
      <vt:lpstr>Why are we concerned?</vt:lpstr>
      <vt:lpstr>Potential Funding Options:</vt:lpstr>
      <vt:lpstr>Next Steps:</vt:lpstr>
      <vt:lpstr>Budget Comparison with 10 year funding suite recommendations:</vt:lpstr>
      <vt:lpstr>PowerPoint Presentation</vt:lpstr>
      <vt:lpstr>Thank you for your time &amp; support.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 Hoc Street Repair Funding Committee</dc:title>
  <dc:creator>Shauna Neigh</dc:creator>
  <cp:lastModifiedBy>Shauna Neigh</cp:lastModifiedBy>
  <cp:revision>65</cp:revision>
  <dcterms:created xsi:type="dcterms:W3CDTF">2023-11-03T15:27:39Z</dcterms:created>
  <dcterms:modified xsi:type="dcterms:W3CDTF">2023-12-11T22:04:00Z</dcterms:modified>
</cp:coreProperties>
</file>